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72" r:id="rId13"/>
    <p:sldId id="273" r:id="rId14"/>
    <p:sldId id="259" r:id="rId15"/>
    <p:sldId id="263" r:id="rId16"/>
    <p:sldId id="262" r:id="rId17"/>
    <p:sldId id="261" r:id="rId18"/>
    <p:sldId id="260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33D4-F8AB-F1D0-5D70-A83A2B823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66081-BFE8-F4E3-F218-D4A31A02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9890-708D-7CD5-7493-D1300EEC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7A299-D7D7-6066-D1C9-A13D186A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52E47-D08D-3891-B096-E9126D33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88FE-7C58-E4A4-17C1-AF912310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E9A55-D009-35C1-38DA-5DE43B579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AF60A-99B4-5E39-A21C-FCD7F427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8966E-16CF-0430-8123-0560585E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C8AA4-B4B3-62F1-B743-283D192A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5A4D2-D014-BCDD-2181-28C72FA69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CA548-5039-106A-6A88-C3553D230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22B6F-4419-2FE3-CAA0-544BD77E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4ABE0-0C5D-5547-7639-EFF2AE8C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8E8C-7723-73C9-5BA6-F0EC5486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599C8-8536-4083-CECB-1C7FBB6C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F574-A6AC-FFC4-D7C7-7A7EEB5D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B6EB5-D4BE-1079-5662-DEC34FD2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DF3E8-F8F8-F266-4779-247727BD3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82CE3-1955-BC0F-20E1-A6CE6107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3B39-12CC-E9BE-778F-2B3EBDE7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58C6D-90DD-79E8-76EB-56CD8F3B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4D887-05E5-3B4D-3B38-EE6EC03AD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163F-5C87-6FE2-8E62-EA922884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AE8A-218B-2AFD-F1DA-D72CADBF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9E1D-C8CE-B03C-F6B5-086E44C8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DE371-2B75-09BE-171B-0FA93CC3B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F8A03-52D6-483C-CD3A-67E26374D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18EFE-9E9D-8144-1F26-8B632521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6B5A-7AC0-2025-C0E6-74B0752E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478D0-7815-13B1-3F9D-E03E785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8F6B-1852-0BCC-8537-61957710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26973-2934-E039-6958-D3FAE74F7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4CE3C-0DE7-B6E0-9D5C-91620B5AF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56D67-122C-CBAE-C8AE-B607A3DBB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C4618-DB89-4AC7-13C0-E0C877B25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86657-EB5B-D8FE-7BA9-22075344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2A829-0175-9176-B793-6A2A4D55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7E41D-F4F0-D902-1396-C4342ABB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464F-3213-891A-A056-9B2B6B0B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82750-A1F2-23B3-05F5-36558D93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606D2-CD87-82F1-BE26-7D18A86B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59A17-FDCC-7840-C11C-C4139C19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E5F1A-8631-49DC-D2D9-ABA076FA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1CE32-15C5-7A1E-9D44-630DF6D1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C0D35-75E6-6BCD-FC67-7F44DF04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6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A32E-87B9-4E7E-51C6-047E1A05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EB3D-0A53-3CB7-A477-431EBAA3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2E9F5-5E36-5DBB-EAC6-5952544C0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404C9-292D-B043-0DB4-F18BE880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DAD05-6DDE-67D5-2BCA-2FF6F385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89A65-E6ED-E48D-25AC-8CE82540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6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1FFB-A27D-6B6D-4CFE-120861F7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54E3D-6C07-56E6-A197-5B284A783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D1A60-43BF-CBF0-BD37-13547E20E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D971-04FE-0DB3-EE95-38172884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7A827-4CEA-FFCD-50B1-33D71226A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B2BF0-AB4B-83D2-4DFD-7C1BD590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96E60-A200-A06A-FB1D-C0934984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CF2D-39BA-203F-921B-97C7018C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CFB90-F468-96C3-8310-DBB624274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886209-F774-4D3C-A97E-4ED6B194A649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29115-7BE0-A957-3239-37B465A33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9B6F2-5EC3-30FA-0C0A-E9C8311B9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D94F45-618E-4C9E-A8E9-95B9A12DE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E727-CCDA-9BAA-82FD-A847480F0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9E41D-AA0A-9943-DFD6-2158ED9EA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and red logo with wings&#10;&#10;Description automatically generated">
            <a:extLst>
              <a:ext uri="{FF2B5EF4-FFF2-40B4-BE49-F238E27FC236}">
                <a16:creationId xmlns:a16="http://schemas.microsoft.com/office/drawing/2014/main" id="{3302CF85-1F61-C432-96CC-33ADE22B5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7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">
            <a:extLst>
              <a:ext uri="{FF2B5EF4-FFF2-40B4-BE49-F238E27FC236}">
                <a16:creationId xmlns:a16="http://schemas.microsoft.com/office/drawing/2014/main" id="{1EC82E4D-72F1-0E97-3DBB-1F456DDD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B9D4CCB2-9D36-DDD8-520B-DA67F5737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95" y="643466"/>
            <a:ext cx="4453466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8E1309-9B14-54C2-51F2-AB21BFBD651A}"/>
              </a:ext>
            </a:extLst>
          </p:cNvPr>
          <p:cNvSpPr txBox="1"/>
          <p:nvPr/>
        </p:nvSpPr>
        <p:spPr>
          <a:xfrm>
            <a:off x="1940695" y="6211669"/>
            <a:ext cx="445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2025 FMA Solo Recipient</a:t>
            </a:r>
            <a:br>
              <a:rPr lang="en-US" dirty="0"/>
            </a:br>
            <a:r>
              <a:rPr lang="en-US" b="1" dirty="0"/>
              <a:t> Lauren Compton</a:t>
            </a:r>
          </a:p>
        </p:txBody>
      </p:sp>
    </p:spTree>
    <p:extLst>
      <p:ext uri="{BB962C8B-B14F-4D97-AF65-F5344CB8AC3E}">
        <p14:creationId xmlns:p14="http://schemas.microsoft.com/office/powerpoint/2010/main" val="361699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02B24-F9D0-8B08-B280-8D3A5507CB6F}"/>
              </a:ext>
            </a:extLst>
          </p:cNvPr>
          <p:cNvSpPr txBox="1"/>
          <p:nvPr/>
        </p:nvSpPr>
        <p:spPr>
          <a:xfrm>
            <a:off x="4439265" y="2168013"/>
            <a:ext cx="112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Sponsors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F086D9-6FDC-50C1-82D2-776A2D6EB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50416"/>
              </p:ext>
            </p:extLst>
          </p:nvPr>
        </p:nvGraphicFramePr>
        <p:xfrm>
          <a:off x="1769808" y="975360"/>
          <a:ext cx="8967020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510">
                  <a:extLst>
                    <a:ext uri="{9D8B030D-6E8A-4147-A177-3AD203B41FA5}">
                      <a16:colId xmlns:a16="http://schemas.microsoft.com/office/drawing/2014/main" val="595254240"/>
                    </a:ext>
                  </a:extLst>
                </a:gridCol>
                <a:gridCol w="4483510">
                  <a:extLst>
                    <a:ext uri="{9D8B030D-6E8A-4147-A177-3AD203B41FA5}">
                      <a16:colId xmlns:a16="http://schemas.microsoft.com/office/drawing/2014/main" val="1015128680"/>
                    </a:ext>
                  </a:extLst>
                </a:gridCol>
              </a:tblGrid>
              <a:tr h="572538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121five.com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AirTurn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*AOPA – Aircraft Owners and Pilots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AviNation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*Barnstorming the Movie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*Banterra Aircraft Financing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Bose Corporation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Bristell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Aircraft USA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Music Gear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*Cirrus Aircraft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Concorde Battery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Flying Eyes Optics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ForeFlight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*Gleim Aviation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*Hartzell Engine Technologies LLC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*Hartzell Propeller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*Heaven’s Landing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Honda Power Equipment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*JSfirm.com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LAMA – Light Aircraft Manufacturers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Lockwood Aviation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MYGOFLIGHT 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NBAA – National Business Aviation Association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Pacific Coast Jazz / That Other Label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*Scheme Designers, Inc.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*Seaplane Pilots Association</a:t>
                      </a:r>
                    </a:p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Sensenich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Propeller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*SiriusXM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Sony Pro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*Sporty’s Pilot Shop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Trade-A-Plane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*US Sport Planes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Voyage Air Guitars 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5268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93FBE1-89FE-24D7-62A3-78CCFE32EC73}"/>
              </a:ext>
            </a:extLst>
          </p:cNvPr>
          <p:cNvSpPr txBox="1"/>
          <p:nvPr/>
        </p:nvSpPr>
        <p:spPr>
          <a:xfrm>
            <a:off x="4866968" y="117424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73220-9242-52D0-E66B-C5BF8E4FEE74}"/>
              </a:ext>
            </a:extLst>
          </p:cNvPr>
          <p:cNvSpPr txBox="1"/>
          <p:nvPr/>
        </p:nvSpPr>
        <p:spPr>
          <a:xfrm>
            <a:off x="4144297" y="6519446"/>
            <a:ext cx="522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Asterisks denote Corporate Member too.</a:t>
            </a:r>
          </a:p>
        </p:txBody>
      </p:sp>
    </p:spTree>
    <p:extLst>
      <p:ext uri="{BB962C8B-B14F-4D97-AF65-F5344CB8AC3E}">
        <p14:creationId xmlns:p14="http://schemas.microsoft.com/office/powerpoint/2010/main" val="198141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F105D-AB1D-C6BF-DEA9-D4551D81B00E}"/>
              </a:ext>
            </a:extLst>
          </p:cNvPr>
          <p:cNvSpPr txBox="1"/>
          <p:nvPr/>
        </p:nvSpPr>
        <p:spPr>
          <a:xfrm>
            <a:off x="3267518" y="73662"/>
            <a:ext cx="561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Spreading the Word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16A76-5615-5EC2-41C3-2544CDCC7D70}"/>
              </a:ext>
            </a:extLst>
          </p:cNvPr>
          <p:cNvSpPr txBox="1"/>
          <p:nvPr/>
        </p:nvSpPr>
        <p:spPr>
          <a:xfrm rot="20526249">
            <a:off x="412955" y="655955"/>
            <a:ext cx="2319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AviNation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131B5-FCFC-3811-6BE3-4AF6F1F39232}"/>
              </a:ext>
            </a:extLst>
          </p:cNvPr>
          <p:cNvSpPr txBox="1"/>
          <p:nvPr/>
        </p:nvSpPr>
        <p:spPr>
          <a:xfrm rot="1147657">
            <a:off x="8986080" y="737476"/>
            <a:ext cx="1692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AVweb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0B211-FD45-71AC-D67A-5B40A18E61CE}"/>
              </a:ext>
            </a:extLst>
          </p:cNvPr>
          <p:cNvSpPr txBox="1"/>
          <p:nvPr/>
        </p:nvSpPr>
        <p:spPr>
          <a:xfrm rot="1852634">
            <a:off x="8194102" y="4410997"/>
            <a:ext cx="405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</a:rPr>
              <a:t>Contact Magazine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6DC76-65BE-F28E-D534-753F1CDB4DA0}"/>
              </a:ext>
            </a:extLst>
          </p:cNvPr>
          <p:cNvSpPr txBox="1"/>
          <p:nvPr/>
        </p:nvSpPr>
        <p:spPr>
          <a:xfrm rot="1003334">
            <a:off x="5383393" y="1829211"/>
            <a:ext cx="2530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AOPA Pilot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2C457-835D-3FA4-230F-DD7B3D884D3A}"/>
              </a:ext>
            </a:extLst>
          </p:cNvPr>
          <p:cNvSpPr txBox="1"/>
          <p:nvPr/>
        </p:nvSpPr>
        <p:spPr>
          <a:xfrm>
            <a:off x="2773818" y="862000"/>
            <a:ext cx="425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EAA Sport Aviation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5B6A7-35F6-E80E-B819-BF9FEC7C6175}"/>
              </a:ext>
            </a:extLst>
          </p:cNvPr>
          <p:cNvSpPr txBox="1"/>
          <p:nvPr/>
        </p:nvSpPr>
        <p:spPr>
          <a:xfrm rot="1852634">
            <a:off x="1815516" y="1737259"/>
            <a:ext cx="2012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GAnews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79A6A-C0AD-B6A7-24F5-746365487E7F}"/>
              </a:ext>
            </a:extLst>
          </p:cNvPr>
          <p:cNvSpPr txBox="1"/>
          <p:nvPr/>
        </p:nvSpPr>
        <p:spPr>
          <a:xfrm rot="19732624">
            <a:off x="159646" y="5165553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Global Air 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1DEDD-9DFE-9191-6E37-F6C0A06EB2B3}"/>
              </a:ext>
            </a:extLst>
          </p:cNvPr>
          <p:cNvSpPr txBox="1"/>
          <p:nvPr/>
        </p:nvSpPr>
        <p:spPr>
          <a:xfrm rot="890458">
            <a:off x="142063" y="2395133"/>
            <a:ext cx="3321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</a:rPr>
              <a:t>Midwest Flyer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FF7A6-85CA-E79F-6ED5-DB7FA396B14D}"/>
              </a:ext>
            </a:extLst>
          </p:cNvPr>
          <p:cNvSpPr txBox="1"/>
          <p:nvPr/>
        </p:nvSpPr>
        <p:spPr>
          <a:xfrm rot="20526249">
            <a:off x="3743624" y="3317295"/>
            <a:ext cx="540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Making Music Magazine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2F582-B362-3796-4694-B0CE8D93E028}"/>
              </a:ext>
            </a:extLst>
          </p:cNvPr>
          <p:cNvSpPr txBox="1"/>
          <p:nvPr/>
        </p:nvSpPr>
        <p:spPr>
          <a:xfrm rot="20526249">
            <a:off x="2545593" y="2857536"/>
            <a:ext cx="3670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Flying Magazine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C3D4A-D2C7-6770-14A3-7821D3839826}"/>
              </a:ext>
            </a:extLst>
          </p:cNvPr>
          <p:cNvSpPr txBox="1"/>
          <p:nvPr/>
        </p:nvSpPr>
        <p:spPr>
          <a:xfrm>
            <a:off x="2837601" y="5882303"/>
            <a:ext cx="5024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State Aviation Journal 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7E2BC-E644-DAF6-CCC9-80AAE3E4C971}"/>
              </a:ext>
            </a:extLst>
          </p:cNvPr>
          <p:cNvSpPr txBox="1"/>
          <p:nvPr/>
        </p:nvSpPr>
        <p:spPr>
          <a:xfrm rot="717294">
            <a:off x="4276508" y="4832832"/>
            <a:ext cx="340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Trade-A-Plane 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0C9660-CBBA-8776-32DA-388E68D90F6F}"/>
              </a:ext>
            </a:extLst>
          </p:cNvPr>
          <p:cNvSpPr txBox="1"/>
          <p:nvPr/>
        </p:nvSpPr>
        <p:spPr>
          <a:xfrm rot="1852634">
            <a:off x="158441" y="3715260"/>
            <a:ext cx="3973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Canadian Aviator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C43D7-20EA-5891-9981-9626DCA44103}"/>
              </a:ext>
            </a:extLst>
          </p:cNvPr>
          <p:cNvSpPr txBox="1"/>
          <p:nvPr/>
        </p:nvSpPr>
        <p:spPr>
          <a:xfrm rot="1852634">
            <a:off x="6670943" y="2261074"/>
            <a:ext cx="6061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Commemorative Air Force 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EC67B3-A9AF-097B-2FD0-1695623758C8}"/>
              </a:ext>
            </a:extLst>
          </p:cNvPr>
          <p:cNvSpPr txBox="1"/>
          <p:nvPr/>
        </p:nvSpPr>
        <p:spPr>
          <a:xfrm rot="1852634">
            <a:off x="6468445" y="4738287"/>
            <a:ext cx="3597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effectLst/>
              </a:rPr>
              <a:t>AirFactsJournal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FBCEF-FB69-FBCA-1B4A-0ABA9AE8FB26}"/>
              </a:ext>
            </a:extLst>
          </p:cNvPr>
          <p:cNvSpPr txBox="1"/>
          <p:nvPr/>
        </p:nvSpPr>
        <p:spPr>
          <a:xfrm rot="20002686">
            <a:off x="3618408" y="1652237"/>
            <a:ext cx="178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121five</a:t>
            </a:r>
          </a:p>
        </p:txBody>
      </p:sp>
    </p:spTree>
    <p:extLst>
      <p:ext uri="{BB962C8B-B14F-4D97-AF65-F5344CB8AC3E}">
        <p14:creationId xmlns:p14="http://schemas.microsoft.com/office/powerpoint/2010/main" val="177586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o with music notes">
            <a:extLst>
              <a:ext uri="{FF2B5EF4-FFF2-40B4-BE49-F238E27FC236}">
                <a16:creationId xmlns:a16="http://schemas.microsoft.com/office/drawing/2014/main" id="{5D663201-D72A-A20F-DD74-C4084247C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570736"/>
            <a:ext cx="9645121" cy="5606227"/>
          </a:xfrm>
        </p:spPr>
      </p:pic>
    </p:spTree>
    <p:extLst>
      <p:ext uri="{BB962C8B-B14F-4D97-AF65-F5344CB8AC3E}">
        <p14:creationId xmlns:p14="http://schemas.microsoft.com/office/powerpoint/2010/main" val="126835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violin and a bow&#10;&#10;Description automatically generated">
            <a:extLst>
              <a:ext uri="{FF2B5EF4-FFF2-40B4-BE49-F238E27FC236}">
                <a16:creationId xmlns:a16="http://schemas.microsoft.com/office/drawing/2014/main" id="{786A4F27-233B-8244-8036-9A8CABC5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182"/>
            <a:ext cx="3163435" cy="2103348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75C29EE6-7911-45CE-9A60-4A91ED03D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11" y="4126947"/>
            <a:ext cx="4584192" cy="3048000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303B64A9-3C1E-7BAA-9838-45740A383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66" y="1905000"/>
            <a:ext cx="4584192" cy="3048000"/>
          </a:xfrm>
          <a:prstGeom prst="rect">
            <a:avLst/>
          </a:prstGeom>
        </p:spPr>
      </p:pic>
      <p:pic>
        <p:nvPicPr>
          <p:cNvPr id="25" name="Picture 24" descr="A group of musical notes&#10;&#10;Description automatically generated">
            <a:extLst>
              <a:ext uri="{FF2B5EF4-FFF2-40B4-BE49-F238E27FC236}">
                <a16:creationId xmlns:a16="http://schemas.microsoft.com/office/drawing/2014/main" id="{B1FE2633-8DC7-52F0-158C-D31099390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67" y="3809880"/>
            <a:ext cx="4584192" cy="3048000"/>
          </a:xfrm>
          <a:prstGeom prst="rect">
            <a:avLst/>
          </a:prstGeom>
        </p:spPr>
      </p:pic>
      <p:pic>
        <p:nvPicPr>
          <p:cNvPr id="5" name="Picture 4" descr="A drawing of a circle with wings&#10;&#10;Description automatically generated">
            <a:extLst>
              <a:ext uri="{FF2B5EF4-FFF2-40B4-BE49-F238E27FC236}">
                <a16:creationId xmlns:a16="http://schemas.microsoft.com/office/drawing/2014/main" id="{2BF8A1AF-D0AD-F3F8-B3F1-D60659D24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" y="3813496"/>
            <a:ext cx="3096204" cy="2058646"/>
          </a:xfrm>
          <a:prstGeom prst="rect">
            <a:avLst/>
          </a:prstGeom>
        </p:spPr>
      </p:pic>
      <p:pic>
        <p:nvPicPr>
          <p:cNvPr id="9" name="Picture 8" descr="A logo with notes and words&#10;&#10;Description automatically generated with medium confidence">
            <a:extLst>
              <a:ext uri="{FF2B5EF4-FFF2-40B4-BE49-F238E27FC236}">
                <a16:creationId xmlns:a16="http://schemas.microsoft.com/office/drawing/2014/main" id="{0A1ED5D5-CF4F-D8DE-9211-7E49675AB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50" y="-10583"/>
            <a:ext cx="3452302" cy="2295414"/>
          </a:xfrm>
          <a:prstGeom prst="rect">
            <a:avLst/>
          </a:prstGeom>
        </p:spPr>
      </p:pic>
      <p:pic>
        <p:nvPicPr>
          <p:cNvPr id="15" name="Picture 14" descr="Close-up of a logo&#10;&#10;Description automatically generated">
            <a:extLst>
              <a:ext uri="{FF2B5EF4-FFF2-40B4-BE49-F238E27FC236}">
                <a16:creationId xmlns:a16="http://schemas.microsoft.com/office/drawing/2014/main" id="{739A7922-1588-ECBF-E978-9AA9EF04A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97" y="1330156"/>
            <a:ext cx="4477669" cy="2977173"/>
          </a:xfrm>
          <a:prstGeom prst="rect">
            <a:avLst/>
          </a:prstGeom>
        </p:spPr>
      </p:pic>
      <p:pic>
        <p:nvPicPr>
          <p:cNvPr id="19" name="Picture 18" descr="A drawing of a musical note&#10;&#10;Description automatically generated">
            <a:extLst>
              <a:ext uri="{FF2B5EF4-FFF2-40B4-BE49-F238E27FC236}">
                <a16:creationId xmlns:a16="http://schemas.microsoft.com/office/drawing/2014/main" id="{D23A424F-1B16-A90D-099D-D042D3CF3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23" y="1330156"/>
            <a:ext cx="4140682" cy="2753113"/>
          </a:xfrm>
          <a:prstGeom prst="rect">
            <a:avLst/>
          </a:prstGeom>
        </p:spPr>
      </p:pic>
      <p:pic>
        <p:nvPicPr>
          <p:cNvPr id="23" name="Picture 22" descr="A logo for a music company&#10;&#10;Description automatically generated">
            <a:extLst>
              <a:ext uri="{FF2B5EF4-FFF2-40B4-BE49-F238E27FC236}">
                <a16:creationId xmlns:a16="http://schemas.microsoft.com/office/drawing/2014/main" id="{071CB386-E522-DEAA-2D8C-CC3197FC5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09" y="5805"/>
            <a:ext cx="3284781" cy="2184030"/>
          </a:xfrm>
          <a:prstGeom prst="rect">
            <a:avLst/>
          </a:prstGeom>
        </p:spPr>
      </p:pic>
      <p:pic>
        <p:nvPicPr>
          <p:cNvPr id="13" name="Picture 12" descr="A close-up of a music note&#10;&#10;Description automatically generated">
            <a:extLst>
              <a:ext uri="{FF2B5EF4-FFF2-40B4-BE49-F238E27FC236}">
                <a16:creationId xmlns:a16="http://schemas.microsoft.com/office/drawing/2014/main" id="{707DFBB6-2CA0-AC1A-12B5-2010AB355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9366" cy="1708355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C5583390-850B-CA43-E031-F74ADCD384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79" y="0"/>
            <a:ext cx="2673587" cy="1777651"/>
          </a:xfrm>
          <a:prstGeom prst="rect">
            <a:avLst/>
          </a:prstGeom>
        </p:spPr>
      </p:pic>
      <p:pic>
        <p:nvPicPr>
          <p:cNvPr id="17" name="Picture 16" descr="A drawing of a treble clef and a string&#10;&#10;Description automatically generated">
            <a:extLst>
              <a:ext uri="{FF2B5EF4-FFF2-40B4-BE49-F238E27FC236}">
                <a16:creationId xmlns:a16="http://schemas.microsoft.com/office/drawing/2014/main" id="{A01B33DB-8CF6-90A0-8591-CE1733B64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14" y="-32112"/>
            <a:ext cx="3356318" cy="22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musical note&#10;&#10;Description automatically generated">
            <a:extLst>
              <a:ext uri="{FF2B5EF4-FFF2-40B4-BE49-F238E27FC236}">
                <a16:creationId xmlns:a16="http://schemas.microsoft.com/office/drawing/2014/main" id="{9EBAA184-4DC3-F1E4-04B5-7B4C19FBF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37" y="367481"/>
            <a:ext cx="8565126" cy="2855042"/>
          </a:xfrm>
          <a:prstGeom prst="rect">
            <a:avLst/>
          </a:prstGeom>
        </p:spPr>
      </p:pic>
      <p:pic>
        <p:nvPicPr>
          <p:cNvPr id="7" name="Picture 6" descr="A logo of musicians union&#10;&#10;Description automatically generated with medium confidence">
            <a:extLst>
              <a:ext uri="{FF2B5EF4-FFF2-40B4-BE49-F238E27FC236}">
                <a16:creationId xmlns:a16="http://schemas.microsoft.com/office/drawing/2014/main" id="{94793A24-8856-509F-0EBC-5DD07DD88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37" y="3635478"/>
            <a:ext cx="7942028" cy="26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airplanes in the sky&#10;&#10;Description automatically generated">
            <a:extLst>
              <a:ext uri="{FF2B5EF4-FFF2-40B4-BE49-F238E27FC236}">
                <a16:creationId xmlns:a16="http://schemas.microsoft.com/office/drawing/2014/main" id="{7292C027-C40A-5862-03BA-7883D2E68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29" y="0"/>
            <a:ext cx="6725265" cy="6725265"/>
          </a:xfrm>
        </p:spPr>
      </p:pic>
    </p:spTree>
    <p:extLst>
      <p:ext uri="{BB962C8B-B14F-4D97-AF65-F5344CB8AC3E}">
        <p14:creationId xmlns:p14="http://schemas.microsoft.com/office/powerpoint/2010/main" val="2147943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and black logo&#10;&#10;Description automatically generated">
            <a:extLst>
              <a:ext uri="{FF2B5EF4-FFF2-40B4-BE49-F238E27FC236}">
                <a16:creationId xmlns:a16="http://schemas.microsoft.com/office/drawing/2014/main" id="{2BE44935-44B5-1192-6973-4124A0456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5" y="1407657"/>
            <a:ext cx="11564949" cy="4067400"/>
          </a:xfrm>
        </p:spPr>
      </p:pic>
    </p:spTree>
    <p:extLst>
      <p:ext uri="{BB962C8B-B14F-4D97-AF65-F5344CB8AC3E}">
        <p14:creationId xmlns:p14="http://schemas.microsoft.com/office/powerpoint/2010/main" val="262920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10411C3-05E4-4AD9-0A0C-0FB5D10B0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9091" r="1203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3E727-CCDA-9BAA-82FD-A847480F0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UND FMA Chapter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9E41D-AA0A-9943-DFD6-2158ED9EA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5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843A4-A53E-0D46-D8C7-FC9938244523}"/>
              </a:ext>
            </a:extLst>
          </p:cNvPr>
          <p:cNvSpPr txBox="1"/>
          <p:nvPr/>
        </p:nvSpPr>
        <p:spPr>
          <a:xfrm>
            <a:off x="945035" y="2122650"/>
            <a:ext cx="108645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Founded in 2009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Founding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~1000 Members Worldwide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Life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Honorary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~500 Student Members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Members Attending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red and black logo&#10;&#10;Description automatically generated">
            <a:extLst>
              <a:ext uri="{FF2B5EF4-FFF2-40B4-BE49-F238E27FC236}">
                <a16:creationId xmlns:a16="http://schemas.microsoft.com/office/drawing/2014/main" id="{C8A2B46D-02D5-5F21-62D7-B651E39A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5" y="163263"/>
            <a:ext cx="5571178" cy="19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D28783C1-69B0-F81A-85D8-8CD0631B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5" y="163263"/>
            <a:ext cx="5571178" cy="1959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F3F4F-2A2F-122D-1DDF-BDB1338C74B7}"/>
              </a:ext>
            </a:extLst>
          </p:cNvPr>
          <p:cNvSpPr txBox="1"/>
          <p:nvPr/>
        </p:nvSpPr>
        <p:spPr>
          <a:xfrm>
            <a:off x="457200" y="2170449"/>
            <a:ext cx="112495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11-Year Anniversary of the FMA Solo Program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~300 Nominees – All onboarded as Student Members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scholarship recipients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Mentor's Ramp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to All Members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Ambassadors</a:t>
            </a:r>
          </a:p>
        </p:txBody>
      </p:sp>
    </p:spTree>
    <p:extLst>
      <p:ext uri="{BB962C8B-B14F-4D97-AF65-F5344CB8AC3E}">
        <p14:creationId xmlns:p14="http://schemas.microsoft.com/office/powerpoint/2010/main" val="196713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32397F-042B-8DB0-B29F-5A50438251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507153"/>
              </p:ext>
            </p:extLst>
          </p:nvPr>
        </p:nvGraphicFramePr>
        <p:xfrm>
          <a:off x="368710" y="454215"/>
          <a:ext cx="4542503" cy="64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229190" imgH="7372237" progId="Acrobat.Document.2020">
                  <p:embed/>
                </p:oleObj>
              </mc:Choice>
              <mc:Fallback>
                <p:oleObj name="Acrobat Document" r:id="rId2" imgW="5229190" imgH="7372237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710" y="454215"/>
                        <a:ext cx="4542503" cy="6403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D8B1A1F-0D54-C45E-2802-9BEAA91E2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384560"/>
              </p:ext>
            </p:extLst>
          </p:nvPr>
        </p:nvGraphicFramePr>
        <p:xfrm>
          <a:off x="6875506" y="454214"/>
          <a:ext cx="4947784" cy="64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300" imgH="7543773" progId="Acrobat.Document.2020">
                  <p:embed/>
                </p:oleObj>
              </mc:Choice>
              <mc:Fallback>
                <p:oleObj name="Acrobat Document" r:id="rId4" imgW="5829300" imgH="7543773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5506" y="454214"/>
                        <a:ext cx="4947784" cy="6403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DDE952-FE7F-B5B1-037B-993010FD9D74}"/>
              </a:ext>
            </a:extLst>
          </p:cNvPr>
          <p:cNvSpPr txBox="1"/>
          <p:nvPr/>
        </p:nvSpPr>
        <p:spPr>
          <a:xfrm>
            <a:off x="2271252" y="-39510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16E2B-4433-8A2F-CB07-28D2007E9D5E}"/>
              </a:ext>
            </a:extLst>
          </p:cNvPr>
          <p:cNvSpPr txBox="1"/>
          <p:nvPr/>
        </p:nvSpPr>
        <p:spPr>
          <a:xfrm>
            <a:off x="9178409" y="-49338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00576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D577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FB3CF539-46CC-13EA-0C91-F4D23786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" y="632526"/>
            <a:ext cx="2262548" cy="3185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D577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0E8BF0CD-D1CE-5FA3-8974-EE414431D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79" y="633849"/>
            <a:ext cx="2261823" cy="31856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plane with a hat and a person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E73F9A0D-7F54-ECB8-D9C3-01D0D9D41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1" y="4328887"/>
            <a:ext cx="2009613" cy="18739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newspaper with a picture of people and a guitar&#10;&#10;Description automatically generated">
            <a:extLst>
              <a:ext uri="{FF2B5EF4-FFF2-40B4-BE49-F238E27FC236}">
                <a16:creationId xmlns:a16="http://schemas.microsoft.com/office/drawing/2014/main" id="{F95DD414-91F4-A01F-5D4E-1551A1C61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83" y="4350186"/>
            <a:ext cx="2093815" cy="18739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in a white dress&#10;&#10;Description automatically generated">
            <a:extLst>
              <a:ext uri="{FF2B5EF4-FFF2-40B4-BE49-F238E27FC236}">
                <a16:creationId xmlns:a16="http://schemas.microsoft.com/office/drawing/2014/main" id="{B7836259-5BB1-25F8-6593-81D8452AF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23" y="635943"/>
            <a:ext cx="4023509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wspaper with a picture of a person and a guitar&#10;&#10;Description automatically generated">
            <a:extLst>
              <a:ext uri="{FF2B5EF4-FFF2-40B4-BE49-F238E27FC236}">
                <a16:creationId xmlns:a16="http://schemas.microsoft.com/office/drawing/2014/main" id="{D67945EA-9794-7493-1BFF-6DAA34AD6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82" y="0"/>
            <a:ext cx="49299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226A7-7626-2319-4A61-FA7CC48C8199}"/>
              </a:ext>
            </a:extLst>
          </p:cNvPr>
          <p:cNvSpPr txBox="1"/>
          <p:nvPr/>
        </p:nvSpPr>
        <p:spPr>
          <a:xfrm>
            <a:off x="2462981" y="3303637"/>
            <a:ext cx="7403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“Flying and music are my two passions in life and the flying musicians have put both of those together for a great cause. I believe educating the next generation is so important for music and aviation to continue on.”</a:t>
            </a:r>
            <a:br>
              <a:rPr lang="en-US" sz="2400" dirty="0"/>
            </a:br>
            <a:r>
              <a:rPr lang="en-US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– </a:t>
            </a:r>
            <a:r>
              <a:rPr lang="en-US" sz="2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Aaron </a:t>
            </a:r>
            <a:r>
              <a:rPr lang="en-US" sz="24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Tippin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573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9E1D9579-151D-983B-08F0-C5BA2964F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1" r="-3" b="732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Picture 2" descr="A person in a plane&#10;&#10;Description automatically generated">
            <a:extLst>
              <a:ext uri="{FF2B5EF4-FFF2-40B4-BE49-F238E27FC236}">
                <a16:creationId xmlns:a16="http://schemas.microsoft.com/office/drawing/2014/main" id="{2B000D40-FB04-1E2A-DF82-B0C27551E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1" r="-2" b="754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1764C7C2-1633-85B5-A7A4-A1981DC7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2" r="-1" b="2641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erson playing a saxophone&#10;&#10;Description automatically generated">
            <a:extLst>
              <a:ext uri="{FF2B5EF4-FFF2-40B4-BE49-F238E27FC236}">
                <a16:creationId xmlns:a16="http://schemas.microsoft.com/office/drawing/2014/main" id="{1D586628-FF58-1BFE-7BA0-3AB4279E7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r="2" b="26615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615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BC2CC8C-F977-C0C1-CD3A-10DA0556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6" r="-3" b="11619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person talking to an old person&#10;&#10;Description automatically generated">
            <a:extLst>
              <a:ext uri="{FF2B5EF4-FFF2-40B4-BE49-F238E27FC236}">
                <a16:creationId xmlns:a16="http://schemas.microsoft.com/office/drawing/2014/main" id="{E286AC39-FBF6-0E4D-E8B4-2C7215FC4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" b="38443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newspaper with images and text&#10;&#10;Description automatically generated">
            <a:extLst>
              <a:ext uri="{FF2B5EF4-FFF2-40B4-BE49-F238E27FC236}">
                <a16:creationId xmlns:a16="http://schemas.microsoft.com/office/drawing/2014/main" id="{2199D30C-D93F-8A26-D825-090022E66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78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red text on a white background&#10;&#10;Description automatically generated">
            <a:extLst>
              <a:ext uri="{FF2B5EF4-FFF2-40B4-BE49-F238E27FC236}">
                <a16:creationId xmlns:a16="http://schemas.microsoft.com/office/drawing/2014/main" id="{E15F88DC-6661-1B14-3816-A3B7DC9A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 b="6431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close-up of a brochure&#10;&#10;Description automatically generated">
            <a:extLst>
              <a:ext uri="{FF2B5EF4-FFF2-40B4-BE49-F238E27FC236}">
                <a16:creationId xmlns:a16="http://schemas.microsoft.com/office/drawing/2014/main" id="{C3375352-B142-F468-F5EE-DFC3C4258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r="-2" b="3860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person looking at a music note&#10;&#10;Description automatically generated with medium confidence">
            <a:extLst>
              <a:ext uri="{FF2B5EF4-FFF2-40B4-BE49-F238E27FC236}">
                <a16:creationId xmlns:a16="http://schemas.microsoft.com/office/drawing/2014/main" id="{B8AC9797-41FB-3AA0-5444-6CE41C634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r="-1" b="4690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age of a music award&#10;&#10;Description automatically generated">
            <a:extLst>
              <a:ext uri="{FF2B5EF4-FFF2-40B4-BE49-F238E27FC236}">
                <a16:creationId xmlns:a16="http://schemas.microsoft.com/office/drawing/2014/main" id="{31C051D1-BDEB-3870-1744-FF4C20C9F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r="2" b="37289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88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263</Words>
  <Application>Microsoft Office PowerPoint</Application>
  <PresentationFormat>Widescreen</PresentationFormat>
  <Paragraphs>72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Poppins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 FMA Chapter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Musicians</dc:title>
  <dc:creator>John Zapp</dc:creator>
  <cp:lastModifiedBy>John Zapp</cp:lastModifiedBy>
  <cp:revision>7</cp:revision>
  <dcterms:created xsi:type="dcterms:W3CDTF">2024-07-19T16:22:25Z</dcterms:created>
  <dcterms:modified xsi:type="dcterms:W3CDTF">2025-10-17T20:19:05Z</dcterms:modified>
</cp:coreProperties>
</file>